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af36367c3_0_1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af36367c3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af36367c3_0_1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af36367c3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af36367c3_0_19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af36367c3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1.jp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729450" y="1318650"/>
            <a:ext cx="76887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40"/>
              <a:t>Project Alpha</a:t>
            </a:r>
            <a:endParaRPr sz="4240"/>
          </a:p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729450" y="2532950"/>
            <a:ext cx="76887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How does Cryptocurrency fit into the established and traditional world of finance?</a:t>
            </a: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7625225" y="0"/>
            <a:ext cx="831900" cy="11196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2453" y="292225"/>
            <a:ext cx="737422" cy="76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0" name="Google Shape;90;p13"/>
          <p:cNvSpPr txBox="1"/>
          <p:nvPr/>
        </p:nvSpPr>
        <p:spPr>
          <a:xfrm>
            <a:off x="2349600" y="3890025"/>
            <a:ext cx="444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DISCLAIMER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We are not licensed Financial Advisors*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Project Alpha looking to answer?</a:t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729450" y="2078875"/>
            <a:ext cx="7688700" cy="26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Are Cryptocurrencies an attractive Asset Class?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What are the financial risks with incorporating </a:t>
            </a:r>
            <a:r>
              <a:rPr lang="en"/>
              <a:t>Cryptocurrencies into a portfolio</a:t>
            </a:r>
            <a:r>
              <a:rPr lang="en"/>
              <a:t>?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you integrate Cryptocurrencies into a traditional 60/40 financial portfolio?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Is 60/40 </a:t>
            </a:r>
            <a:r>
              <a:rPr lang="en"/>
              <a:t>feasible</a:t>
            </a:r>
            <a:r>
              <a:rPr lang="en"/>
              <a:t> in this new environment? What are the optimal weight allocations?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What happens when Crypto keeps growing? When should you rebalance your portfolio? Is there a way to automate this process?</a:t>
            </a: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7625225" y="0"/>
            <a:ext cx="831900" cy="11196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2453" y="292225"/>
            <a:ext cx="737422" cy="76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data did we use and how did we get it?</a:t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7625225" y="0"/>
            <a:ext cx="831900" cy="11196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2453" y="292225"/>
            <a:ext cx="737422" cy="76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6" name="Google Shape;10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449" y="2080463"/>
            <a:ext cx="5185624" cy="120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/>
        </p:nvSpPr>
        <p:spPr>
          <a:xfrm>
            <a:off x="5807375" y="1976700"/>
            <a:ext cx="32646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From </a:t>
            </a:r>
            <a:r>
              <a:rPr b="1" lang="en" sz="13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Yahoo Finance</a:t>
            </a:r>
            <a:endParaRPr b="1" sz="13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Lato"/>
              <a:buChar char="○"/>
            </a:pPr>
            <a:r>
              <a:rPr b="1"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BTC</a:t>
            </a:r>
            <a:r>
              <a:rPr lang="en"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- Bitcoin</a:t>
            </a:r>
            <a:endParaRPr sz="13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Lato"/>
              <a:buChar char="○"/>
            </a:pPr>
            <a:r>
              <a:rPr b="1"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ETH</a:t>
            </a:r>
            <a:r>
              <a:rPr lang="en"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- Ethereum</a:t>
            </a:r>
            <a:endParaRPr sz="13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Lato"/>
              <a:buChar char="○"/>
            </a:pPr>
            <a:r>
              <a:rPr b="1"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SPY</a:t>
            </a:r>
            <a:r>
              <a:rPr lang="en"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- S&amp;P 500</a:t>
            </a:r>
            <a:endParaRPr sz="13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Lato"/>
              <a:buChar char="○"/>
            </a:pPr>
            <a:r>
              <a:rPr b="1"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TLT</a:t>
            </a:r>
            <a:r>
              <a:rPr lang="en"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- 20 Year Treasury Bonds</a:t>
            </a:r>
            <a:endParaRPr sz="13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Lato"/>
              <a:buChar char="○"/>
            </a:pPr>
            <a:r>
              <a:rPr b="1"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GLD</a:t>
            </a:r>
            <a:r>
              <a:rPr lang="en"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- Gold</a:t>
            </a:r>
            <a:endParaRPr sz="13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Lato"/>
              <a:buChar char="○"/>
            </a:pPr>
            <a:r>
              <a:rPr b="1"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USD</a:t>
            </a:r>
            <a:r>
              <a:rPr lang="en"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- United States Dollar</a:t>
            </a:r>
            <a:endParaRPr sz="13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Lato"/>
              <a:buChar char="○"/>
            </a:pPr>
            <a:r>
              <a:rPr b="1"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XLE</a:t>
            </a:r>
            <a:r>
              <a:rPr lang="en"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- Energy Sector Fund</a:t>
            </a:r>
            <a:endParaRPr sz="13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Lato"/>
              <a:buChar char="○"/>
            </a:pPr>
            <a:r>
              <a:rPr b="1" lang="en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XLF</a:t>
            </a:r>
            <a:r>
              <a:rPr lang="en"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- Financial Sector Fund</a:t>
            </a:r>
            <a:endParaRPr sz="13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729450" y="3585575"/>
            <a:ext cx="5433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5 Years of Complete Data Total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Combination of .CSV files and API Data from Yahoo Finance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Pulled Data into dataframe and cleaned it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Integrated it into our financial models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Automated the models to use the dataframe as a benchmark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730000" y="1873600"/>
            <a:ext cx="3300900" cy="21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Here’s what we found . . .</a:t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7625225" y="0"/>
            <a:ext cx="831900" cy="11196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2453" y="292225"/>
            <a:ext cx="737422" cy="76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7" name="Google Shape;11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0901" y="3081506"/>
            <a:ext cx="4282327" cy="154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0899" y="634576"/>
            <a:ext cx="3492501" cy="2238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9475" y="2512825"/>
            <a:ext cx="3300901" cy="211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4225" y="978575"/>
            <a:ext cx="4375649" cy="233738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Twilio Demo</a:t>
            </a:r>
            <a:endParaRPr/>
          </a:p>
        </p:txBody>
      </p:sp>
      <p:pic>
        <p:nvPicPr>
          <p:cNvPr descr="Open Chromebook laptop computer" id="126" name="Google Shape;12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67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/>
          <p:nvPr/>
        </p:nvSpPr>
        <p:spPr>
          <a:xfrm>
            <a:off x="7265100" y="1816275"/>
            <a:ext cx="1534500" cy="277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ortrait-oriented black smaptphone" id="128" name="Google Shape;12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/>
          <p:nvPr/>
        </p:nvSpPr>
        <p:spPr>
          <a:xfrm>
            <a:off x="7625225" y="0"/>
            <a:ext cx="831900" cy="11196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72453" y="292225"/>
            <a:ext cx="737422" cy="76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1" name="Google Shape;131;p17"/>
          <p:cNvSpPr/>
          <p:nvPr/>
        </p:nvSpPr>
        <p:spPr>
          <a:xfrm>
            <a:off x="4689425" y="2058975"/>
            <a:ext cx="737400" cy="627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82788" y="2087650"/>
            <a:ext cx="2087450" cy="208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2600" y="2477575"/>
            <a:ext cx="2761775" cy="191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39" name="Google Shape;139;p18"/>
          <p:cNvSpPr txBox="1"/>
          <p:nvPr>
            <p:ph idx="1" type="body"/>
          </p:nvPr>
        </p:nvSpPr>
        <p:spPr>
          <a:xfrm>
            <a:off x="729450" y="2078875"/>
            <a:ext cx="7688700" cy="26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compared to other asset classes, Cryptocurrencies </a:t>
            </a:r>
            <a:r>
              <a:rPr lang="en"/>
              <a:t>yield</a:t>
            </a:r>
            <a:r>
              <a:rPr lang="en"/>
              <a:t> higher Sharpe Ratios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Cryptocurrencies go through extreme volatility but decreases over time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Holding Cryptocurrencies will affect the traditional 60% Equity / 40% bond allocation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Optimal weight allocations will require a lot of oversight and will change frequently with volatility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As Cryptocurrencies continue to grow in equity as well as popularity, automating portfolio rebalancing will be easily achievable by institutional banks to </a:t>
            </a:r>
            <a:r>
              <a:rPr lang="en"/>
              <a:t>yield</a:t>
            </a:r>
            <a:r>
              <a:rPr lang="en"/>
              <a:t> the best returns</a:t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7625225" y="0"/>
            <a:ext cx="831900" cy="11196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2453" y="292225"/>
            <a:ext cx="737422" cy="76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47" name="Google Shape;147;p19"/>
          <p:cNvSpPr txBox="1"/>
          <p:nvPr>
            <p:ph idx="2" type="body"/>
          </p:nvPr>
        </p:nvSpPr>
        <p:spPr>
          <a:xfrm>
            <a:off x="4939500" y="724200"/>
            <a:ext cx="3929100" cy="43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Yahoo Finance</a:t>
            </a:r>
            <a:endParaRPr sz="15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Twilio API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Kaggle 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Stackoverflow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Dash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Pandas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Pyviz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Plotly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Panel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Numpy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Real Vision - Asset allocation and risk modeling of bitcoin in an institutional portfolio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48" name="Google Shape;148;p19"/>
          <p:cNvSpPr/>
          <p:nvPr/>
        </p:nvSpPr>
        <p:spPr>
          <a:xfrm>
            <a:off x="7625225" y="0"/>
            <a:ext cx="831900" cy="11196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2453" y="292225"/>
            <a:ext cx="737422" cy="76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